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12192000" cy="6858000"/>
  <p:notesSz cx="6858000" cy="12192000"/>
  <p:custDataLst>
    <p:tags r:id="rId50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physics#pid=662dab852f2339065b1e8d4d#tid=663999ceabc6ed00094141d9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557784" y="301752"/>
            <a:ext cx="1746504" cy="62179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45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2025</a:t>
            </a:r>
            <a:endParaRPr lang="en-US" sz="445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923544"/>
            <a:ext cx="5202936" cy="5669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31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人教版  必修第三册</a:t>
            </a:r>
            <a:endParaRPr lang="en-US" sz="31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6080760"/>
            <a:ext cx="914400" cy="621792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630936" y="82296"/>
            <a:ext cx="2249424" cy="32918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1500" b="1" i="0" dirty="0">
                <a:solidFill>
                  <a:srgbClr val="FFFFFF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高 中 同 步 课 堂 学 案</a:t>
            </a:r>
            <a:endParaRPr lang="en-US" sz="153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7.png"/><Relationship Id="rId1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3.png"/><Relationship Id="rId1" Type="http://schemas.openxmlformats.org/officeDocument/2006/relationships/image" Target="../media/image7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8.jpeg"/><Relationship Id="rId1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3.jpeg"/><Relationship Id="rId1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6.png"/><Relationship Id="rId2" Type="http://schemas.openxmlformats.org/officeDocument/2006/relationships/image" Target="../media/image85.jpeg"/><Relationship Id="rId1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image" Target="../media/image87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5c36b1c2?pid=927804803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题型二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伏伏法</a:t>
            </a:r>
            <a:endParaRPr lang="en-US" altLang="zh-CN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_BD#c3d2c9dd2?pid=15c36b1c2&amp;color=0,0,0&amp;vtp=1&amp;bbb=1"/>
              <p:cNvSpPr/>
              <p:nvPr/>
            </p:nvSpPr>
            <p:spPr>
              <a:xfrm>
                <a:off x="612648" y="1214489"/>
                <a:ext cx="10963656" cy="19357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spc="-10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spc="-10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若电压表内阻已知，则可将其当作电流表、</a:t>
                </a:r>
                <a:r>
                  <a:rPr lang="en-US" altLang="zh-CN" sz="2800" b="0" i="0" spc="-10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电压表或定值电阻来使用。</a:t>
                </a:r>
                <a:endParaRPr lang="en-US" altLang="zh-CN" sz="2800" b="0" i="0" spc="-10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（1）如图甲所示，两电表的满偏电流接近时，若已知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可测出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spc="-100" dirty="0"/>
              </a:p>
            </p:txBody>
          </p:sp>
        </mc:Choice>
        <mc:Fallback>
          <p:sp>
            <p:nvSpPr>
              <p:cNvPr id="3" name="P_4_BD#c3d2c9dd2?pid=15c36b1c2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214489"/>
                <a:ext cx="10963656" cy="1935734"/>
              </a:xfrm>
              <a:prstGeom prst="rect">
                <a:avLst/>
              </a:prstGeom>
              <a:blipFill rotWithShape="1">
                <a:blip r:embed="rId1"/>
                <a:stretch>
                  <a:fillRect l="-5" t="-19" r="-387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c3d2c9dd2?iti=3&amp;pid=15c36b1c2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45736" y="3288312"/>
            <a:ext cx="2697480" cy="47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4_BD#c3d2c9dd2?iti=3&amp;pid=15c36b1c2&amp;color=0,0,0&amp;vtp=1"/>
          <p:cNvSpPr/>
          <p:nvPr/>
        </p:nvSpPr>
        <p:spPr>
          <a:xfrm>
            <a:off x="5876195" y="389080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c3d2c9dd2?sp=1&amp;pid=15c36b1c2&amp;color=0,0,0&amp;vtp=1&amp;bt=1&amp;bbb=1&amp;hb=1"/>
              <p:cNvSpPr/>
              <p:nvPr/>
            </p:nvSpPr>
            <p:spPr>
              <a:xfrm>
                <a:off x="612648" y="468000"/>
                <a:ext cx="10963656" cy="15748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（2）如图乙所示，已知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，两电表的满偏电流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≪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3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并联一定值电阻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后，同样可得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den>
                        </m:f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c3d2c9dd2?sp=1&amp;pid=15c36b1c2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574800"/>
              </a:xfrm>
              <a:prstGeom prst="rect">
                <a:avLst/>
              </a:prstGeom>
              <a:blipFill rotWithShape="1">
                <a:blip r:embed="rId1"/>
                <a:stretch>
                  <a:fillRect l="-5" r="-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c3d2c9dd2?iti=4&amp;pid=15c36b1c2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2272" y="2155639"/>
            <a:ext cx="3273552" cy="117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4_BD#c3d2c9dd2?iti=4&amp;pid=15c36b1c2&amp;color=0,0,0&amp;vtp=1"/>
          <p:cNvSpPr/>
          <p:nvPr/>
        </p:nvSpPr>
        <p:spPr>
          <a:xfrm>
            <a:off x="5880767" y="3462215"/>
            <a:ext cx="436562" cy="56559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48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5_1#74ac0dac3?sp=1&amp;pid=15c36b1c2&amp;color=0,0,0&amp;vtp=1&amp;bt=1&amp;bbb=1"/>
              <p:cNvSpPr/>
              <p:nvPr/>
            </p:nvSpPr>
            <p:spPr>
              <a:xfrm>
                <a:off x="612648" y="468000"/>
                <a:ext cx="10963656" cy="563861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例2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用以下器材可测量电阻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的阻值。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待测电阻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输出电压约为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滑动变阻器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单刀单掷开关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一个、导线若干。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15_1#74ac0dac3?sp=1&amp;pid=15c36b1c2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38610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1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16_1#2295241d8?htil=2&amp;pid=74ac0dac3&amp;color=0,0,0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8393" y="468000"/>
            <a:ext cx="3364135" cy="209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5_BD.16_2#2295241d8?htil=2&amp;sp=1&amp;pid=74ac0dac3&amp;color=0,0,0&amp;vtp=1&amp;bt=1&amp;bbb=1&amp;hb=1&amp;hs=1"/>
              <p:cNvSpPr/>
              <p:nvPr/>
            </p:nvSpPr>
            <p:spPr>
              <a:xfrm>
                <a:off x="612648" y="480699"/>
                <a:ext cx="698601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测量中要求两只电表的示数都不小于其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最大测量值的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，并能测量多组数据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，请在线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框中画出测量电阻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的实验电路图。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5_BD.16_2#2295241d8?htil=2&amp;sp=1&amp;pid=74ac0dac3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80699"/>
                <a:ext cx="698601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7" r="-669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O_5_AN.17_1#2295241d8?pid=74ac0dac3&amp;color=0,0,0&amp;vtp=1&amp;bbb=1&amp;hs=1"/>
          <p:cNvSpPr/>
          <p:nvPr/>
        </p:nvSpPr>
        <p:spPr>
          <a:xfrm>
            <a:off x="612648" y="2344234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p:pic>
        <p:nvPicPr>
          <p:cNvPr id="5" name="QO_5_AS.18_1#2295241d8?htil=3&amp;pid=74ac0dac3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37192" y="3452944"/>
            <a:ext cx="2020824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QO_5_AS.18_2#2295241d8?htil=3&amp;pid=74ac0dac3&amp;color=0,0,0&amp;vtp=1&amp;bbb=1&amp;hb=1&amp;hs=1"/>
              <p:cNvSpPr/>
              <p:nvPr/>
            </p:nvSpPr>
            <p:spPr>
              <a:xfrm>
                <a:off x="612648" y="2902399"/>
                <a:ext cx="8814816" cy="25112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电路中的最大电流约为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600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表的量程太大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，可以把电压表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并联一个定值电阻改装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成电流表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，电压表选择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即可，要求测量多组数据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动变阻器需用分压式接法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，电路如图所示。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6" name="QO_5_AS.18_2#2295241d8?htil=3&amp;pid=74ac0dac3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02399"/>
                <a:ext cx="8814816" cy="2511235"/>
              </a:xfrm>
              <a:prstGeom prst="rect">
                <a:avLst/>
              </a:prstGeom>
              <a:blipFill rotWithShape="1">
                <a:blip r:embed="rId4"/>
                <a:stretch>
                  <a:fillRect l="-6" t="-18" r="3" b="-2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19_1#1d1b7b79f?pid=74ac0dac3&amp;color=0,0,0&amp;vtp=1&amp;bt=1&amp;bbb=1&amp;hb=1"/>
              <p:cNvSpPr/>
              <p:nvPr/>
            </p:nvSpPr>
            <p:spPr>
              <a:xfrm>
                <a:off x="612648" y="466345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若选择测量数据中的一组来计算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，则其表达式为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式中各符号的意义是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。（所有物理量用题中代表符号表示）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BD.19_1#1d1b7b79f?pid=74ac0dac3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5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t="-21" r="-3786" b="-5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20_1#1d1b7b79f.blank?pid=74ac0dac3&amp;color=0,0,0&amp;vpa=6&amp;vtp=1&amp;bbb=1"/>
          <p:cNvSpPr/>
          <p:nvPr/>
        </p:nvSpPr>
        <p:spPr>
          <a:xfrm>
            <a:off x="10136728" y="435865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p:sp>
        <p:nvSpPr>
          <p:cNvPr id="4" name="QB_5_AN.21_1#1d1b7b79f.blank?pid=74ac0dac3&amp;color=0,0,0&amp;vpa=7&amp;vtp=1&amp;bbb=1"/>
          <p:cNvSpPr/>
          <p:nvPr/>
        </p:nvSpPr>
        <p:spPr>
          <a:xfrm>
            <a:off x="3823366" y="1062610"/>
            <a:ext cx="13303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见解析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22_1#1d1b7b79f?pid=74ac0dac3&amp;color=0,0,0&amp;vtp=1&amp;bbb=1&amp;hb=1"/>
              <p:cNvSpPr/>
              <p:nvPr/>
            </p:nvSpPr>
            <p:spPr>
              <a:xfrm>
                <a:off x="612648" y="1810385"/>
                <a:ext cx="10963656" cy="20921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流过被测电阻的电流为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+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被测电阻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den>
                    </m:f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为电压表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为定值电阻。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5_AS.22_1#1d1b7b79f?pid=74ac0dac3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810385"/>
                <a:ext cx="10963656" cy="2092135"/>
              </a:xfrm>
              <a:prstGeom prst="rect">
                <a:avLst/>
              </a:prstGeom>
              <a:blipFill rotWithShape="1">
                <a:blip r:embed="rId2"/>
                <a:stretch>
                  <a:fillRect l="-5" r="-2089" b="-31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3da2e1a87?pid=927804803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题型三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半偏法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测电流表和电压表的内阻</a:t>
            </a:r>
            <a:endParaRPr lang="en-US" altLang="zh-CN" sz="3400" dirty="0"/>
          </a:p>
        </p:txBody>
      </p:sp>
      <p:sp>
        <p:nvSpPr>
          <p:cNvPr id="3" name="P_4_BD#7205f9542?pid=3da2e1a87&amp;color=0,0,0&amp;vtp=1&amp;bbb=1"/>
          <p:cNvSpPr/>
          <p:nvPr/>
        </p:nvSpPr>
        <p:spPr>
          <a:xfrm>
            <a:off x="612648" y="1222898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1.半偏法测电流表的内阻（电路图如图所示）</a:t>
            </a:r>
            <a:endParaRPr lang="en-US" altLang="zh-CN" sz="2800" dirty="0"/>
          </a:p>
        </p:txBody>
      </p:sp>
      <p:pic>
        <p:nvPicPr>
          <p:cNvPr id="4" name="P_4_BD#7205f9542?pid=3da2e1a87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2312" y="1927860"/>
            <a:ext cx="2615184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205f9542?sp=1&amp;pid=3da2e1a87&amp;color=0,0,0&amp;mp=1&amp;vtp=1&amp;bt=1&amp;bbb=1"/>
              <p:cNvSpPr/>
              <p:nvPr/>
            </p:nvSpPr>
            <p:spPr>
              <a:xfrm>
                <a:off x="612648" y="466344"/>
                <a:ext cx="10963656" cy="518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）实验步骤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①先断开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，再闭合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由最大阻值逐渐调小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，使电流表指针满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偏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，读数为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不变，闭合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，将电阻箱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由最大阻值逐渐调小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，当电流表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读数等于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时记录下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（2）实验原理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anose="02010600030101010101" pitchFamily="2" charset="-122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  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时，因为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≫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，故总电流变化极小，认为不变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，仍为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，电流表读数为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中电流为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，所以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7205f9542?sp=1&amp;pid=3da2e1a87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5181600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-345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7205f9542?sp=1&amp;pid=3da2e1a87&amp;color=0,0,0&amp;vtp=1&amp;bt=1&amp;bbb=1&amp;hb=1"/>
              <p:cNvSpPr/>
              <p:nvPr/>
            </p:nvSpPr>
            <p:spPr>
              <a:xfrm>
                <a:off x="612648" y="466344"/>
                <a:ext cx="10963656" cy="5102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（3）误差分析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测量值偏小：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&lt;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原因分析：当闭合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时，总电阻减小，总电流增大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，大于原电流表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的满偏电流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，而此时电流表半偏，所以流经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的电流比电流表所在支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路的电流大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的电阻比电流表的内阻小，而我们把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当成电流表的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内阻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，故测得的电流表的内阻偏小。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减小误差的方法：选输出电压较大的电源，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选阻值较大的滑动变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接入阻值越大，误差越小。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7205f9542?sp=1&amp;pid=3da2e1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5102035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2" b="-13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23_1#d56f8ba87?iti=5&amp;htil=4&amp;pid=3da2e1a87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33977" y="495432"/>
            <a:ext cx="2322576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4_BD.23_2#d56f8ba87?iti=5&amp;htil=4&amp;pid=3da2e1a87&amp;color=0,0,0&amp;vtp=1"/>
          <p:cNvSpPr/>
          <p:nvPr/>
        </p:nvSpPr>
        <p:spPr>
          <a:xfrm>
            <a:off x="10076984" y="2186056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23_3#d56f8ba87?htil=4&amp;sp=1&amp;pid=3da2e1a87&amp;color=0,0,0&amp;vtp=1&amp;bt=1&amp;bbb=1&amp;hb=1"/>
              <p:cNvSpPr/>
              <p:nvPr/>
            </p:nvSpPr>
            <p:spPr>
              <a:xfrm>
                <a:off x="612648" y="468000"/>
                <a:ext cx="8513064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例3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（2024河南新乡高二月考）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用半偏法测量电流表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，某同学设计了如图甲所示电路，器材如下：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4_BD.23_3#d56f8ba87?htil=4&amp;sp=1&amp;pid=3da2e1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8513064" cy="1215835"/>
              </a:xfrm>
              <a:prstGeom prst="rect">
                <a:avLst/>
              </a:prstGeom>
              <a:blipFill rotWithShape="1">
                <a:blip r:embed="rId2"/>
                <a:stretch>
                  <a:fillRect l="-6" r="1" b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O_4_BD.23_4#d56f8ba87?htil=4&amp;pid=3da2e1a87&amp;color=0,0,0&amp;vtp=1&amp;bbb=1"/>
              <p:cNvSpPr/>
              <p:nvPr/>
            </p:nvSpPr>
            <p:spPr>
              <a:xfrm>
                <a:off x="612648" y="1686184"/>
                <a:ext cx="8513064" cy="38063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A.待测电流表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.干电池一节，输出电压为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.电阻箱：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.滑动变阻器：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.开关两个，导线若干。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O_4_BD.23_4#d56f8ba87?htil=4&amp;pid=3da2e1a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6184"/>
                <a:ext cx="8513064" cy="3806317"/>
              </a:xfrm>
              <a:prstGeom prst="rect">
                <a:avLst/>
              </a:prstGeom>
              <a:blipFill rotWithShape="1">
                <a:blip r:embed="rId3"/>
                <a:stretch>
                  <a:fillRect l="-6" t="-7" r="1" b="-1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24_1#9d39ba932?pid=d56f8ba87&amp;color=0,0,0&amp;vtp=1&amp;bt=1&amp;bbb=1&amp;hb=1"/>
              <p:cNvSpPr/>
              <p:nvPr/>
            </p:nvSpPr>
            <p:spPr>
              <a:xfrm>
                <a:off x="612648" y="466345"/>
                <a:ext cx="10963656" cy="12155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连接电路时，图甲中的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应选择滑动变阻器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选填“D”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或“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E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BD.24_1#9d39ba932?pid=d56f8b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5"/>
                <a:ext cx="10963656" cy="1215517"/>
              </a:xfrm>
              <a:prstGeom prst="rect">
                <a:avLst/>
              </a:prstGeom>
              <a:blipFill rotWithShape="1">
                <a:blip r:embed="rId1"/>
                <a:stretch>
                  <a:fillRect l="-5" t="-21" r="2" b="-5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25_1#9d39ba932.blank?pid=d56f8ba87&amp;color=0,0,0&amp;vpa=8&amp;vtp=1"/>
          <p:cNvSpPr/>
          <p:nvPr/>
        </p:nvSpPr>
        <p:spPr>
          <a:xfrm>
            <a:off x="8252936" y="435865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26_1#9d39ba932?pid=d56f8ba87&amp;color=0,0,0&amp;vtp=1&amp;bbb=1&amp;hb=1"/>
              <p:cNvSpPr/>
              <p:nvPr/>
            </p:nvSpPr>
            <p:spPr>
              <a:xfrm>
                <a:off x="612648" y="1689100"/>
                <a:ext cx="10963656" cy="19013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满偏时，电路中的总电阻最小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，为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min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200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7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sSup>
                      <m:sSup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p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10</m:t>
                        </m:r>
                      </m:e>
                      <m: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p>
                    </m:sSup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，故滑动变阻器选最大阻值为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endParaRPr lang="en-US" altLang="zh-CN" sz="2800" b="0" i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5_AS.26_1#9d39ba932?pid=d56f8ba87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9100"/>
                <a:ext cx="10963656" cy="1901317"/>
              </a:xfrm>
              <a:prstGeom prst="rect">
                <a:avLst/>
              </a:prstGeom>
              <a:blipFill rotWithShape="1">
                <a:blip r:embed="rId2"/>
                <a:stretch>
                  <a:fillRect l="-5" r="-3409" b="-35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27804803.fixed?pid=d9ee9fd81&amp;color=0,173,163&amp;vtp=1&amp;bbb=1"/>
          <p:cNvSpPr/>
          <p:nvPr/>
        </p:nvSpPr>
        <p:spPr>
          <a:xfrm>
            <a:off x="877824" y="2660904"/>
            <a:ext cx="10552176" cy="72237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第十一章</a:t>
            </a:r>
            <a:r>
              <a:rPr lang="en-US" altLang="zh-CN" sz="40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0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电路及其应用</a:t>
            </a:r>
            <a:endParaRPr lang="en-US" altLang="zh-CN" sz="4000" dirty="0"/>
          </a:p>
        </p:txBody>
      </p:sp>
      <p:sp>
        <p:nvSpPr>
          <p:cNvPr id="3" name="C_2#927804803"/>
          <p:cNvSpPr/>
          <p:nvPr/>
        </p:nvSpPr>
        <p:spPr>
          <a:xfrm>
            <a:off x="877824" y="3419856"/>
            <a:ext cx="8997696" cy="9144"/>
          </a:xfrm>
          <a:prstGeom prst="line">
            <a:avLst/>
          </a:prstGeom>
          <a:noFill/>
          <a:ln w="28575">
            <a:solidFill>
              <a:srgbClr val="00ADA3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2#927804803.fixed?pid=d9ee9fd81&amp;color=0,173,163&amp;vtp=1&amp;bbb=1"/>
          <p:cNvSpPr/>
          <p:nvPr/>
        </p:nvSpPr>
        <p:spPr>
          <a:xfrm>
            <a:off x="877824" y="3493008"/>
            <a:ext cx="10552176" cy="61264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4200"/>
              </a:lnSpc>
            </a:pP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专题课</a:t>
            </a:r>
            <a:r>
              <a:rPr lang="en-US" altLang="zh-CN" sz="3400" b="0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测量电阻的五类非常规方法</a:t>
            </a:r>
            <a:endParaRPr lang="en-US" altLang="zh-CN" sz="338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27_1#9ac30a02d?sp=1&amp;pid=d56f8ba87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用笔画线代替导线，按图甲电路在图乙中把实物图连接完整。</a:t>
            </a:r>
            <a:endParaRPr lang="en-US" altLang="zh-CN" sz="2800" dirty="0"/>
          </a:p>
        </p:txBody>
      </p:sp>
      <p:pic>
        <p:nvPicPr>
          <p:cNvPr id="3" name="QO_5_BD.27_2#9ac30a02d?iti=6&amp;pid=d56f8ba87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6552" y="1165230"/>
            <a:ext cx="3355848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BD.27_3#9ac30a02d?iti=6&amp;pid=d56f8ba87&amp;color=0,0,0&amp;vtp=1"/>
          <p:cNvSpPr/>
          <p:nvPr/>
        </p:nvSpPr>
        <p:spPr>
          <a:xfrm>
            <a:off x="5876195" y="4172590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p:sp>
        <p:nvSpPr>
          <p:cNvPr id="5" name="QO_5_AN.28_1#9ac30a02d?pid=d56f8ba87&amp;color=0,0,0&amp;vtp=1&amp;bbb=1"/>
          <p:cNvSpPr/>
          <p:nvPr/>
        </p:nvSpPr>
        <p:spPr>
          <a:xfrm>
            <a:off x="612648" y="4811908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图见解析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AS.29_1#9ac30a02d?pid=d56f8ba87&amp;color=0,0,0&amp;vtp=1&amp;bt=1&amp;bbb=1"/>
          <p:cNvSpPr/>
          <p:nvPr/>
        </p:nvSpPr>
        <p:spPr>
          <a:xfrm>
            <a:off x="612648" y="468000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按电路图甲连接未完成的实物图，如图所示。</a:t>
            </a:r>
            <a:endParaRPr lang="en-US" altLang="zh-CN" sz="2800" dirty="0"/>
          </a:p>
        </p:txBody>
      </p:sp>
      <p:pic>
        <p:nvPicPr>
          <p:cNvPr id="3" name="QO_5_AS.29_2#9ac30a02d?pid=d56f8ba87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69156" y="1409070"/>
            <a:ext cx="3355848" cy="288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0_1#2c0bf2978?sp=1&amp;pid=d56f8ba87&amp;color=0,0,0&amp;vtp=1&amp;bt=1&amp;bbb=1"/>
              <p:cNvSpPr/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操作步骤如下：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①断开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调到最大，连接好电路；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满偏；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0_1#2c0bf2978?sp=1&amp;pid=d56f8ba87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5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QB_5_BD.30_4#2c0bf2978?iti=7&amp;htil=5&amp;pid=d56f8ba87&amp;color=0,0,0&amp;vtp=1&amp;hs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1" y="1281435"/>
            <a:ext cx="1827895" cy="189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B_5_BD.30_5#2c0bf2978?iti=7&amp;htil=5&amp;pid=d56f8ba87&amp;color=0,0,0&amp;vtp=1"/>
          <p:cNvSpPr/>
          <p:nvPr/>
        </p:nvSpPr>
        <p:spPr>
          <a:xfrm>
            <a:off x="9839668" y="3259587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丙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QB_5_BD.30_6#2c0bf2978?htil=5&amp;sp=1&amp;pid=d56f8ba87&amp;color=0,0,0&amp;vtp=1&amp;bbb=1&amp;hb=1&amp;hs=1"/>
              <p:cNvSpPr/>
              <p:nvPr/>
            </p:nvSpPr>
            <p:spPr>
              <a:xfrm>
                <a:off x="612648" y="2324740"/>
                <a:ext cx="8412480" cy="19265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的滑片不动，再闭合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，使电流表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，此时，电阻箱示数如图丙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，由此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可得出电流表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7" name="QB_5_BD.30_6#2c0bf2978?htil=5&amp;sp=1&amp;pid=d56f8ba87&amp;color=0,0,0&amp;vtp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24740"/>
                <a:ext cx="8412480" cy="1926527"/>
              </a:xfrm>
              <a:prstGeom prst="rect">
                <a:avLst/>
              </a:prstGeom>
              <a:blipFill rotWithShape="1">
                <a:blip r:embed="rId3"/>
                <a:stretch>
                  <a:fillRect l="-6" r="6" b="-2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N.31_1#2c0bf2978.blank?pid=d56f8ba87&amp;color=0,0,0&amp;vpa=9&amp;vtp=1&amp;bbb=1"/>
              <p:cNvSpPr/>
              <p:nvPr/>
            </p:nvSpPr>
            <p:spPr>
              <a:xfrm>
                <a:off x="4713668" y="3741425"/>
                <a:ext cx="116414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𝟐𝟒𝟐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𝟕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8" name="QB_5_AN.31_1#2c0bf2978.blank?pid=d56f8ba87&amp;color=0,0,0&amp;vpa=9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3668" y="3741425"/>
                <a:ext cx="1164146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5" t="-1" r="22" b="-71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QB_5_AS.32_1#2c0bf2978?pid=d56f8ba87&amp;color=0,0,0&amp;vtp=1&amp;bbb=1&amp;hs=1"/>
              <p:cNvSpPr/>
              <p:nvPr/>
            </p:nvSpPr>
            <p:spPr>
              <a:xfrm>
                <a:off x="612013" y="4251330"/>
                <a:ext cx="10963656" cy="6311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4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从图丙中读出电阻箱的读数为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242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7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QB_5_AS.32_1#2c0bf2978?pid=d56f8ba87&amp;color=0,0,0&amp;vtp=1&amp;bb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13" y="4251330"/>
                <a:ext cx="10963656" cy="631127"/>
              </a:xfrm>
              <a:prstGeom prst="rect">
                <a:avLst/>
              </a:prstGeom>
              <a:blipFill rotWithShape="1">
                <a:blip r:embed="rId5"/>
                <a:stretch>
                  <a:fillRect l="-5" t="-1" r="2" b="-8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build="p"/>
      <p:bldP spid="9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33_1#a904512bb?pid=d56f8ba87&amp;color=0,0,0&amp;vtp=1&amp;bt=1&amp;bbb=1&amp;hb=1"/>
              <p:cNvSpPr/>
              <p:nvPr/>
            </p:nvSpPr>
            <p:spPr>
              <a:xfrm>
                <a:off x="612648" y="468000"/>
                <a:ext cx="10963656" cy="25742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（4）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为修正上述测量的系统误差，该同学再找来量程为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250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，将其串接在干路上，重复上述步骤①②，再闭合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”），使电流表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，此时，由上述半偏法可更准确得出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33_1#a904512bb?pid=d56f8b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574227"/>
              </a:xfrm>
              <a:prstGeom prst="rect">
                <a:avLst/>
              </a:prstGeom>
              <a:blipFill rotWithShape="1">
                <a:blip r:embed="rId1"/>
                <a:stretch>
                  <a:fillRect l="-5" r="-3774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34_1#a904512bb.blank?pid=d56f8ba87&amp;color=0,0,0&amp;vpa=10&amp;vtp=1&amp;bbb=1"/>
              <p:cNvSpPr/>
              <p:nvPr/>
            </p:nvSpPr>
            <p:spPr>
              <a:xfrm>
                <a:off x="636461" y="1852808"/>
                <a:ext cx="1374077" cy="418529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6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𝑹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𝑹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34_1#a904512bb.blank?pid=d56f8ba87&amp;color=0,0,0&amp;vpa=1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61" y="1852808"/>
                <a:ext cx="1374077" cy="418529"/>
              </a:xfrm>
              <a:prstGeom prst="rect">
                <a:avLst/>
              </a:prstGeom>
              <a:blipFill rotWithShape="1">
                <a:blip r:embed="rId2"/>
                <a:stretch>
                  <a:fillRect l="-14" t="-123" r="9" b="-9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AS.35_1#a904512bb?pid=d56f8ba87&amp;color=0,0,0&amp;vtp=1&amp;bt=1&amp;bbb=1&amp;hb=1"/>
              <p:cNvSpPr/>
              <p:nvPr/>
            </p:nvSpPr>
            <p:spPr>
              <a:xfrm>
                <a:off x="612648" y="468000"/>
                <a:ext cx="10963656" cy="44543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图甲电路中，闭合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后，总电阻变小，干路电流变大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，当电流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半偏时，流过电阻箱的电流大于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，则电阻箱的阻值小于电流表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。为了修正上述系统误差，在干路中又串联了电流表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，重复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步骤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①②后，再闭合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，由于电路总电阻减小，故需要调节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才能使电流表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，那么这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时通过电阻箱的电流也为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，此时电阻箱接入电路的阻值就等于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内阻的真实值。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AS.35_1#a904512bb?pid=d56f8b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44543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4_BD#b32d7fb90?sp=1&amp;pid=3da2e1a87&amp;color=0,0,0&amp;vtp=1&amp;bt=1&amp;bbb=1"/>
          <p:cNvSpPr/>
          <p:nvPr/>
        </p:nvSpPr>
        <p:spPr>
          <a:xfrm>
            <a:off x="612648" y="468000"/>
            <a:ext cx="10963656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2.半偏法测电压表的内阻（电路图如图所示）</a:t>
            </a:r>
            <a:endParaRPr lang="en-US" altLang="zh-CN" sz="2800" dirty="0"/>
          </a:p>
        </p:txBody>
      </p:sp>
      <p:pic>
        <p:nvPicPr>
          <p:cNvPr id="3" name="P_4_BD#b32d7fb90?pid=3da2e1a87&amp;color=0,0,0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4064" y="1165230"/>
            <a:ext cx="2020824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b32d7fb90?sp=1&amp;pid=3da2e1a87&amp;color=0,0,0&amp;vtp=1&amp;bbb=1"/>
              <p:cNvSpPr/>
              <p:nvPr/>
            </p:nvSpPr>
            <p:spPr>
              <a:xfrm>
                <a:off x="612648" y="2994030"/>
                <a:ext cx="10963656" cy="3158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）实验步骤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①将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的阻值调为零，闭合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的滑动触头，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使电压表指针满偏，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读数为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charset="-122"/>
                  <a:cs typeface="+mn-cs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②保持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的滑动触头不动，调节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，当电压表读数等于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时记录下</a:t>
                </a:r>
                <a:endPara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的值，则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4_BD#b32d7fb90?sp=1&amp;pid=3da2e1a87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94030"/>
                <a:ext cx="10963656" cy="3158935"/>
              </a:xfrm>
              <a:prstGeom prst="rect">
                <a:avLst/>
              </a:prstGeom>
              <a:blipFill rotWithShape="1">
                <a:blip r:embed="rId2"/>
                <a:stretch>
                  <a:fillRect l="-5" r="-3635" b="-21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32d7fb90?sp=1&amp;pid=3da2e1a87&amp;color=0,0,0&amp;vtp=1&amp;bt=1&amp;bbb=1&amp;hb=1"/>
              <p:cNvSpPr/>
              <p:nvPr/>
            </p:nvSpPr>
            <p:spPr>
              <a:xfrm>
                <a:off x="612648" y="468000"/>
                <a:ext cx="10963656" cy="1943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（2）实验原理：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≫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接入电路的阻值变化时可认为电压表和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两端的总电压不变，仍为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，当电压表示数调为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两端电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压也为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，则二者电阻相等，即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b32d7fb90?sp=1&amp;pid=3da2e1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943100"/>
              </a:xfrm>
              <a:prstGeom prst="rect">
                <a:avLst/>
              </a:prstGeom>
              <a:blipFill rotWithShape="1">
                <a:blip r:embed="rId1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b32d7fb90?sp=1&amp;pid=3da2e1a87&amp;color=0,0,0&amp;vtp=1&amp;bt=1&amp;bbb=1&amp;hb=1"/>
              <p:cNvSpPr/>
              <p:nvPr/>
            </p:nvSpPr>
            <p:spPr>
              <a:xfrm>
                <a:off x="612648" y="466344"/>
                <a:ext cx="10963656" cy="50131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（3）误差分析</a:t>
                </a:r>
                <a:endParaRPr lang="en-US" altLang="zh-CN" sz="2800" dirty="0"/>
              </a:p>
              <a:p>
                <a:pPr latinLnBrk="1">
                  <a:lnSpc>
                    <a:spcPts val="5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①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测量值偏大：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测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  <m:r>
                          <a:rPr lang="en-US" altLang="zh-CN" sz="2800" baseline="-100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真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②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原因分析：当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的阻值由零逐渐增大时，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与电压表两端的总电压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也将逐渐增大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，因此电压表读数等于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两端的电压将大于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72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m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&gt;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，从而造成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V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的测量值偏大。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③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减小误差的方法：选输出电压较大的电源，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选阻值较小的滑动变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阻器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b32d7fb90?sp=1&amp;pid=3da2e1a87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6344"/>
                <a:ext cx="10963656" cy="5013135"/>
              </a:xfrm>
              <a:prstGeom prst="rect">
                <a:avLst/>
              </a:prstGeom>
              <a:blipFill rotWithShape="1">
                <a:blip r:embed="rId1"/>
                <a:stretch>
                  <a:fillRect l="-5" t="-5" r="2" b="-1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36_1#a088ee4da?htil=6&amp;pid=3da2e1a87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6245" y="495432"/>
            <a:ext cx="2551176" cy="2907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36_2#a088ee4da?htil=6&amp;sp=1&amp;pid=3da2e1a87&amp;color=0,0,0&amp;vtp=1&amp;bt=1&amp;bbb=1&amp;hb=1&amp;hs=1"/>
              <p:cNvSpPr/>
              <p:nvPr/>
            </p:nvSpPr>
            <p:spPr>
              <a:xfrm>
                <a:off x="612648" y="468000"/>
                <a:ext cx="8284464" cy="31586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例4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某实验小组要测量一个量程为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电压表的内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，实验室提供的实验器材如下：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.待测电压表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4_BD.36_2#a088ee4da?htil=6&amp;sp=1&amp;pid=3da2e1a87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8284464" cy="3158617"/>
              </a:xfrm>
              <a:prstGeom prst="rect">
                <a:avLst/>
              </a:prstGeom>
              <a:blipFill rotWithShape="1">
                <a:blip r:embed="rId2"/>
                <a:stretch>
                  <a:fillRect l="-6" r="-926" b="-2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36_2#a088ee4da?htil=6&amp;sp=1&amp;pid=3da2e1a87&amp;color=0,0,0&amp;vtp=1&amp;bt=1&amp;bbb=1&amp;hb=1&amp;hs=1"/>
              <p:cNvSpPr/>
              <p:nvPr/>
            </p:nvSpPr>
            <p:spPr>
              <a:xfrm>
                <a:off x="611994" y="3599947"/>
                <a:ext cx="10968012" cy="1863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d>
                      <m:d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d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∼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999</m:t>
                        </m:r>
                        <m:r>
                          <m:rPr>
                            <m:nor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Ω</m:t>
                        </m:r>
                      </m:e>
                    </m:d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（输出电压为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的直流稳压电源）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.开关两个、导线若干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4_BD.36_2#a088ee4da?htil=6&amp;sp=1&amp;pid=3da2e1a87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94" y="3599947"/>
                <a:ext cx="10968012" cy="1863217"/>
              </a:xfrm>
              <a:prstGeom prst="rect">
                <a:avLst/>
              </a:prstGeom>
              <a:blipFill rotWithShape="1">
                <a:blip r:embed="rId3"/>
                <a:stretch>
                  <a:fillRect l="-4" t="-7" r="1" b="-35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36_3#a088ee4da?pid=3da2e1a87&amp;color=0,0,0&amp;vtp=1&amp;bt=1&amp;bbb=1"/>
          <p:cNvSpPr/>
          <p:nvPr/>
        </p:nvSpPr>
        <p:spPr>
          <a:xfrm>
            <a:off x="612648" y="466344"/>
            <a:ext cx="10963656" cy="5681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回答下列问题：</a:t>
            </a:r>
            <a:endParaRPr lang="en-US" altLang="zh-CN" sz="2800" dirty="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37_1#ccc065901?pid=a088ee4da&amp;color=0,0,0&amp;vtp=1&amp;bbb=1&amp;hb=1"/>
              <p:cNvSpPr/>
              <p:nvPr/>
            </p:nvSpPr>
            <p:spPr>
              <a:xfrm>
                <a:off x="612648" y="1105725"/>
                <a:ext cx="10963656" cy="12155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用如图所示的电路进行测量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，应选用滑动变阻器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endParaRPr lang="en-US" altLang="zh-CN" sz="2800" i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37_1#ccc065901?pid=a088ee4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05725"/>
                <a:ext cx="10963656" cy="1215517"/>
              </a:xfrm>
              <a:prstGeom prst="rect">
                <a:avLst/>
              </a:prstGeom>
              <a:blipFill rotWithShape="1">
                <a:blip r:embed="rId1"/>
                <a:stretch>
                  <a:fillRect l="-5" t="-16" r="2" b="-5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8_1#ccc065901.blank?pid=a088ee4da&amp;color=0,0,0&amp;vpa=11&amp;vtp=1&amp;bbb=1"/>
              <p:cNvSpPr/>
              <p:nvPr/>
            </p:nvSpPr>
            <p:spPr>
              <a:xfrm>
                <a:off x="9031160" y="1199578"/>
                <a:ext cx="59893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𝑹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8_1#ccc065901.blank?pid=a088ee4da&amp;color=0,0,0&amp;vpa=1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1160" y="1199578"/>
                <a:ext cx="598932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32" t="-16" r="53" b="-7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39_1#ccc065901?pid=a088ee4da&amp;color=0,0,0&amp;vtp=1&amp;bbb=1&amp;hb=1"/>
              <p:cNvSpPr/>
              <p:nvPr/>
            </p:nvSpPr>
            <p:spPr>
              <a:xfrm>
                <a:off x="612648" y="2320290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因为被测电压表的内阻较大，为便于调节及减小测量误差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动变阻器选择阻值较小的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QB_5_AS.39_1#ccc065901?pid=a088ee4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320290"/>
                <a:ext cx="10963656" cy="1215835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5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5df6661fd?pid=927804803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题型一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安安法</a:t>
            </a:r>
            <a:endParaRPr lang="en-US" altLang="zh-CN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_BD#9235e2645?pid=5df6661fd&amp;color=0,0,0&amp;vtp=1&amp;bbb=1&amp;hb=1"/>
              <p:cNvSpPr/>
              <p:nvPr/>
            </p:nvSpPr>
            <p:spPr>
              <a:xfrm>
                <a:off x="612648" y="1214489"/>
                <a:ext cx="10963656" cy="25834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若电流表内阻已知，则可将其当作电流表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、电压表以及定值电阻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来使用。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（1）如图甲所示，当两电表所能测得的最大电压接近时，如果已知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kumimoji="0" lang="en-US" altLang="zh-CN" sz="100" b="0" i="0" u="none" strike="noStrike" kern="0" cap="none" spc="-9990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marL="0" marR="0" lvl="0" indent="0" algn="l" defTabSz="914400" rtl="0" eaLnBrk="1" fontAlgn="auto" latinLnBrk="1" hangingPunct="1">
                  <a:lnSpc>
                    <a:spcPts val="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，则可测得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kumimoji="0" lang="en-US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kumimoji="0" lang="en-US" altLang="zh-CN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kumimoji="0" lang="en-US" altLang="zh-CN" sz="2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8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kumimoji="0" lang="en-US" altLang="zh-CN" sz="28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00" b="0" i="0" u="none" strike="noStrike" kern="0" cap="none" spc="-9990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4_BD#9235e2645?pid=5df6661fd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214489"/>
                <a:ext cx="10963656" cy="2583434"/>
              </a:xfrm>
              <a:prstGeom prst="rect">
                <a:avLst/>
              </a:prstGeom>
              <a:blipFill rotWithShape="1">
                <a:blip r:embed="rId1"/>
                <a:stretch>
                  <a:fillRect l="-5" t="-14" r="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_4_BD#9235e2645?iti=1&amp;pid=5df6661fd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616" y="3927285"/>
            <a:ext cx="2340864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7" name="P_4_BD#9235e2645?iti=1&amp;pid=5df6661fd&amp;color=0,0,0&amp;vtp=1"/>
          <p:cNvSpPr/>
          <p:nvPr/>
        </p:nvSpPr>
        <p:spPr>
          <a:xfrm>
            <a:off x="5880767" y="5243005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40_1#91beedff1?pid=a088ee4da&amp;color=0,0,0&amp;vtp=1&amp;bt=1&amp;bbb=1&amp;hb=1"/>
              <p:cNvSpPr/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按电路图连接好电路，开关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闭合前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，滑动变阻器的滑动触头要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（选填“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”或“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”）。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40_1#91beedff1?pid=a088ee4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41_1#91beedff1.blank?pid=a088ee4da&amp;color=0,0,0&amp;vpa=12&amp;vtp=1&amp;bbb=1"/>
              <p:cNvSpPr/>
              <p:nvPr/>
            </p:nvSpPr>
            <p:spPr>
              <a:xfrm>
                <a:off x="1042860" y="1189423"/>
                <a:ext cx="401638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𝒂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41_1#91beedff1.blank?pid=a088ee4da&amp;color=0,0,0&amp;vpa=1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860" y="1189423"/>
                <a:ext cx="401638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47" t="-17" r="126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42_1#91beedff1?pid=a088ee4da&amp;color=0,0,0&amp;vtp=1&amp;bbb=1&amp;hb=1"/>
              <p:cNvSpPr/>
              <p:nvPr/>
            </p:nvSpPr>
            <p:spPr>
              <a:xfrm>
                <a:off x="612648" y="1680469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实验前，滑动变阻器的滑动触头应在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端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，使电压表所在支路的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电压为零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42_1#91beedff1?pid=a088ee4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680469"/>
                <a:ext cx="10963656" cy="1215835"/>
              </a:xfrm>
              <a:prstGeom prst="rect">
                <a:avLst/>
              </a:prstGeom>
              <a:blipFill rotWithShape="1">
                <a:blip r:embed="rId3"/>
                <a:stretch>
                  <a:fillRect l="-5" t="-21" r="-559" b="-5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43_1#edc31cfce?pid=a088ee4da&amp;color=0,0,0&amp;vtp=1&amp;bt=1&amp;bbb=1&amp;hb=1"/>
              <p:cNvSpPr/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闭合开关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，调节滑动变阻器，使电压表的示数为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。保持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滑动变阻器滑动触头的位置不变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，断开开关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，调节电阻箱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，当电阻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箱的阻值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时，电压表的示数变为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，则电压表的内阻阻值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B_5_BD.43_1#edc31cfce?pid=a088ee4d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2496757"/>
              </a:xfrm>
              <a:prstGeom prst="rect">
                <a:avLst/>
              </a:prstGeom>
              <a:blipFill rotWithShape="1">
                <a:blip r:embed="rId1"/>
                <a:stretch>
                  <a:fillRect l="-5" r="-809" b="-2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AN.44_1#edc31cfce.blank?pid=a088ee4da&amp;color=0,0,0&amp;vpa=13&amp;vtp=1"/>
          <p:cNvSpPr/>
          <p:nvPr/>
        </p:nvSpPr>
        <p:spPr>
          <a:xfrm>
            <a:off x="978566" y="2359665"/>
            <a:ext cx="4365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45_1#edc31cfce?pid=a088ee4da&amp;color=0,0,0&amp;vtp=1&amp;bbb=1&amp;hb=1"/>
              <p:cNvSpPr/>
              <p:nvPr/>
            </p:nvSpPr>
            <p:spPr>
              <a:xfrm>
                <a:off x="612648" y="2956184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断开后，电阻箱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与电压表串联分压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，由于电压表所在支路的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电阻较大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，可以认为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断开前后该支路两端的电压不变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。根据串联分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，可得电压表的内阻阻值为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5_AS.45_1#edc31cfce?pid=a088ee4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56184"/>
                <a:ext cx="10963656" cy="1849057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-652" b="-3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5_BD.46_1#749925f55?pid=a088ee4da&amp;color=0,0,0&amp;vtp=1&amp;bt=1&amp;bbb=1"/>
          <p:cNvSpPr/>
          <p:nvPr/>
        </p:nvSpPr>
        <p:spPr>
          <a:xfrm>
            <a:off x="612648" y="466345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0" i="0" spc="-5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电压表内阻的测量值</a:t>
            </a:r>
            <a:r>
              <a:rPr lang="en-US" altLang="zh-CN" sz="280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0" i="0" spc="-5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选填“大于”“等于”或“小于”）真实值。</a:t>
            </a:r>
            <a:endParaRPr lang="en-US" altLang="zh-CN" sz="2800" spc="-50" dirty="0"/>
          </a:p>
        </p:txBody>
      </p:sp>
      <p:sp>
        <p:nvSpPr>
          <p:cNvPr id="3" name="QB_5_AN.47_1#749925f55.blank?pid=a088ee4da&amp;color=0,0,0&amp;vpa=14&amp;vtp=1&amp;bbb=1"/>
          <p:cNvSpPr/>
          <p:nvPr/>
        </p:nvSpPr>
        <p:spPr>
          <a:xfrm>
            <a:off x="4632991" y="414910"/>
            <a:ext cx="9540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大于</a:t>
            </a:r>
            <a:endParaRPr lang="en-US" altLang="zh-CN" sz="2800" spc="-5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48_1#749925f55?pid=a088ee4da&amp;color=0,0,0&amp;vtp=1&amp;bbb=1&amp;hb=1"/>
              <p:cNvSpPr/>
              <p:nvPr/>
            </p:nvSpPr>
            <p:spPr>
              <a:xfrm>
                <a:off x="612648" y="1028065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实际上，断开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S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后，电压表支路的电阻变大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，该支路两端的电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压会有所增加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，电压表的示数为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两端的电压略大于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即电压表的实际内阻阻值略小于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kΩ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，测量值大于真实值。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B_5_AS.48_1#749925f55?pid=a088ee4d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028065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10a68f10f?pid=927804803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题型四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等效替代法测电阻</a:t>
            </a:r>
            <a:endParaRPr lang="en-US" altLang="zh-CN" sz="3400" dirty="0"/>
          </a:p>
        </p:txBody>
      </p:sp>
      <p:pic>
        <p:nvPicPr>
          <p:cNvPr id="3" name="P_4_BD#877ac880c?htil=7&amp;pid=10a68f10f&amp;color=0,0,0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08592" y="1232777"/>
            <a:ext cx="2249424" cy="243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P_4_BD#877ac880c?htil=7&amp;pid=10a68f10f&amp;color=0,0,0&amp;vtp=1&amp;bbb=1&amp;hb=1"/>
              <p:cNvSpPr/>
              <p:nvPr/>
            </p:nvSpPr>
            <p:spPr>
              <a:xfrm>
                <a:off x="612648" y="1214489"/>
                <a:ext cx="8586216" cy="31589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如图所示，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先让待测电阻与一电流表串联后接到电源上，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调节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，使电流表指针指在适当位置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，读出电流表示数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；然后将电阻箱与电流表串联后接到同一电源上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，保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持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阻值不变，调节电阻箱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，使电流表的读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数仍为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𝐼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，则电阻箱的读数即待测电阻的阻值。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P_4_BD#877ac880c?htil=7&amp;pid=10a68f10f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214489"/>
                <a:ext cx="8586216" cy="3158935"/>
              </a:xfrm>
              <a:prstGeom prst="rect">
                <a:avLst/>
              </a:prstGeom>
              <a:blipFill rotWithShape="1">
                <a:blip r:embed="rId2"/>
                <a:stretch>
                  <a:fillRect l="-6" t="-12" r="-4686" b="-21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9_1#b2b2b5781?sp=1&amp;pid=10a68f10f&amp;color=0,0,0&amp;vtp=1&amp;bt=1&amp;bbb=1&amp;hb=1"/>
              <p:cNvSpPr/>
              <p:nvPr/>
            </p:nvSpPr>
            <p:spPr>
              <a:xfrm>
                <a:off x="612648" y="468000"/>
                <a:ext cx="10963656" cy="50850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例5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（2023河南安阳月考</a:t>
                </a:r>
                <a:r>
                  <a:rPr lang="en-US" altLang="zh-CN" sz="2800" b="0" i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某中学物理兴趣小组同学到实验室测量一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个定值电阻的阻值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。准备的实验器材如下：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A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.被测电阻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B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C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D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E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𝑟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总阻值为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F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.滑动变阻器：最大阻值为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49_1#b2b2b5781?sp=1&amp;pid=10a68f10f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0850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49_2#b2b2b5781?pid=10a68f10f&amp;color=0,0,0&amp;mp=1&amp;vtp=1&amp;bt=1&amp;bbb=1"/>
              <p:cNvSpPr/>
              <p:nvPr/>
            </p:nvSpPr>
            <p:spPr>
              <a:xfrm>
                <a:off x="612648" y="468000"/>
                <a:ext cx="10963656" cy="18632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G.稳压电源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输出电压为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H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.单刀双掷开关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I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.普通开关和导线若干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49_2#b2b2b5781?pid=10a68f10f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6321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3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QB_5_BD.50_1#cef689c46?pid=b2b2b5781&amp;color=0,0,0&amp;vtp=1&amp;bbb=1"/>
          <p:cNvSpPr/>
          <p:nvPr/>
        </p:nvSpPr>
        <p:spPr>
          <a:xfrm>
            <a:off x="612648" y="2386462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（1</a:t>
            </a:r>
            <a:r>
              <a:rPr lang="en-US" altLang="zh-CN" sz="2800" b="0" i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电表选择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。（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只填器材前的序号）</a:t>
            </a:r>
            <a:endParaRPr lang="en-US" altLang="zh-CN" sz="2800" dirty="0"/>
          </a:p>
        </p:txBody>
      </p:sp>
      <p:sp>
        <p:nvSpPr>
          <p:cNvPr id="4" name="QB_5_AN.51_1#cef689c46.blank?pid=b2b2b5781&amp;color=0,0,0&amp;vpa=15&amp;vtp=1"/>
          <p:cNvSpPr/>
          <p:nvPr/>
        </p:nvSpPr>
        <p:spPr>
          <a:xfrm>
            <a:off x="2908967" y="2335027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52_1#cef689c46?pid=b2b2b5781&amp;color=0,0,0&amp;vtp=1&amp;bbb=1&amp;hb=1"/>
              <p:cNvSpPr/>
              <p:nvPr/>
            </p:nvSpPr>
            <p:spPr>
              <a:xfrm>
                <a:off x="612648" y="2942849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和电压表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的量程均较大，测量误差较大，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都不可用，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故应选择电流表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，通过控制滑动变阻器的电阻来防止电表超量程；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5_AS.52_1#cef689c46?pid=b2b2b5781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42849"/>
                <a:ext cx="10963656" cy="1215835"/>
              </a:xfrm>
              <a:prstGeom prst="rect">
                <a:avLst/>
              </a:prstGeom>
              <a:blipFill rotWithShape="1">
                <a:blip r:embed="rId2"/>
                <a:stretch>
                  <a:fillRect l="-5" t="-21" r="-953" b="-54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5_BD.53_1#a3608115d?htil=8&amp;pid=b2b2b5781&amp;color=0,0,0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8045" y="486288"/>
            <a:ext cx="3255264" cy="213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O_5_BD.53_2#a3608115d?htil=8&amp;sp=1&amp;pid=b2b2b5781&amp;color=0,0,0&amp;vtp=1&amp;bt=1&amp;bbb=1&amp;hb=1&amp;hs=1"/>
          <p:cNvSpPr/>
          <p:nvPr/>
        </p:nvSpPr>
        <p:spPr>
          <a:xfrm>
            <a:off x="612648" y="468000"/>
            <a:ext cx="7580376" cy="12158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请设计测量定值电阻阻值的电路图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，画在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虚线框内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。要求设计简单，测量准确。</a:t>
            </a:r>
            <a:endParaRPr lang="en-US" altLang="zh-CN" sz="2800" dirty="0"/>
          </a:p>
        </p:txBody>
      </p:sp>
      <p:sp>
        <p:nvSpPr>
          <p:cNvPr id="4" name="QO_5_AN.54_1#a3608115d?pid=b2b2b5781&amp;color=0,0,0&amp;vtp=1&amp;bbb=1&amp;hs=1"/>
          <p:cNvSpPr/>
          <p:nvPr/>
        </p:nvSpPr>
        <p:spPr>
          <a:xfrm>
            <a:off x="594233" y="1792038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图见解析</a:t>
            </a:r>
            <a:endParaRPr lang="en-US" altLang="zh-CN" sz="2800" dirty="0"/>
          </a:p>
        </p:txBody>
      </p:sp>
      <p:pic>
        <p:nvPicPr>
          <p:cNvPr id="5" name="QO_5_AS.55_1#a3608115d?htil=9&amp;pid=b2b2b5781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79137" y="4041208"/>
            <a:ext cx="3712464" cy="222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O_5_AS.55_2#a3608115d?htil=9&amp;pid=b2b2b5781&amp;color=0,0,0&amp;vtp=1&amp;bbb=1&amp;hb=1"/>
          <p:cNvSpPr/>
          <p:nvPr/>
        </p:nvSpPr>
        <p:spPr>
          <a:xfrm>
            <a:off x="594360" y="2453640"/>
            <a:ext cx="10963910" cy="186372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[解析]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题目要求设计简单，测量准确</a:t>
            </a: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，故不</a:t>
            </a:r>
            <a:endParaRPr lang="en-US" altLang="zh-CN" sz="2800" b="0" i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需要进行多次测量，所以采取等效替代法是最简单的方法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800" b="0" i="0" dirty="0">
              <a:solidFill>
                <a:srgbClr val="FF0000"/>
              </a:solidFill>
              <a:latin typeface="Times New Roman" panose="02020603050405020304" pitchFamily="34" charset="0"/>
              <a:ea typeface="微软雅黑" panose="020B0503020204020204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设计电路图如图。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6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56_1#5cd4f10be?pid=b2b2b5781&amp;color=0,0,0&amp;vtp=1&amp;bt=1&amp;bbb=1&amp;hb=1"/>
              <p:cNvSpPr/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电路设计、安装好后，实验步骤正确，测量准确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，记下电阻箱的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，可知被测电阻的阻值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56_1#5cd4f10be?pid=b2b2b5781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0135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7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57_1#5cd4f10be.blank?pid=b2b2b5781&amp;color=0,0,0&amp;vpa=16&amp;vtp=1&amp;bbb=1"/>
              <p:cNvSpPr/>
              <p:nvPr/>
            </p:nvSpPr>
            <p:spPr>
              <a:xfrm>
                <a:off x="6369495" y="1193995"/>
                <a:ext cx="541782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𝒓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57_1#5cd4f10be.blank?pid=b2b2b5781&amp;color=0,0,0&amp;vpa=16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495" y="1193995"/>
                <a:ext cx="541782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82" t="-48" r="106" b="-71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58_1#5cd4f10be?pid=b2b2b5781&amp;color=0,0,0&amp;vtp=1&amp;bbb=1"/>
              <p:cNvSpPr/>
              <p:nvPr/>
            </p:nvSpPr>
            <p:spPr>
              <a:xfrm>
                <a:off x="612648" y="1736603"/>
                <a:ext cx="10963656" cy="5536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被测电阻阻值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等于电阻箱的阻值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𝑟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58_1#5cd4f10be?pid=b2b2b5781&amp;color=0,0,0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36603"/>
                <a:ext cx="10963656" cy="553657"/>
              </a:xfrm>
              <a:prstGeom prst="rect">
                <a:avLst/>
              </a:prstGeom>
              <a:blipFill rotWithShape="1">
                <a:blip r:embed="rId3"/>
                <a:stretch>
                  <a:fillRect l="-5" t="-93" r="2" b="-123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3_BD#788b70baa?pid=927804803&amp;color=0,173,163&amp;vtp=1&amp;bt=1&amp;bbb=1"/>
          <p:cNvSpPr/>
          <p:nvPr/>
        </p:nvSpPr>
        <p:spPr>
          <a:xfrm>
            <a:off x="612648" y="466344"/>
            <a:ext cx="10963656" cy="1123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6000"/>
              </a:lnSpc>
            </a:pP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题型五</a:t>
            </a:r>
            <a:r>
              <a:rPr lang="en-US" altLang="zh-CN" sz="3400" b="1" i="0" dirty="0">
                <a:solidFill>
                  <a:srgbClr val="00ADA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3400" b="1" i="0" dirty="0">
                <a:solidFill>
                  <a:srgbClr val="00ADA3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电桥法测电阻</a:t>
            </a:r>
            <a:endParaRPr lang="en-US" altLang="zh-CN" sz="3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P_4_BD#9a97074fc?sp=1&amp;pid=788b70baa&amp;color=0,0,0&amp;vtp=1&amp;bbb=1&amp;hb=1"/>
              <p:cNvSpPr/>
              <p:nvPr/>
            </p:nvSpPr>
            <p:spPr>
              <a:xfrm>
                <a:off x="612648" y="1214489"/>
                <a:ext cx="10963656" cy="12155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（1）操作：如图甲所示，实验中调节电阻箱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，使灵敏电流计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G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数为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0。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P_4_BD#9a97074fc?sp=1&amp;pid=788b70b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214489"/>
                <a:ext cx="10963656" cy="1215517"/>
              </a:xfrm>
              <a:prstGeom prst="rect">
                <a:avLst/>
              </a:prstGeom>
              <a:blipFill rotWithShape="1">
                <a:blip r:embed="rId1"/>
                <a:stretch>
                  <a:fillRect l="-5" t="-30" r="2" b="-5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_4_BD#9a97074fc?iti=8&amp;pid=788b70ba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904" y="2553970"/>
            <a:ext cx="2304288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4_BD#9a97074fc?iti=8&amp;pid=788b70baa&amp;color=0,0,0&amp;vtp=1"/>
          <p:cNvSpPr/>
          <p:nvPr/>
        </p:nvSpPr>
        <p:spPr>
          <a:xfrm>
            <a:off x="5880767" y="4765802"/>
            <a:ext cx="436562" cy="511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1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甲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a97074fc?sp=1&amp;pid=788b70baa&amp;color=0,0,0&amp;vtp=1&amp;bt=1&amp;bbb=1&amp;hb=1"/>
              <p:cNvSpPr/>
              <p:nvPr/>
            </p:nvSpPr>
            <p:spPr>
              <a:xfrm>
                <a:off x="612648" y="468000"/>
                <a:ext cx="10963656" cy="10729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5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（2）原理：当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𝐼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时，有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𝐴𝐵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，电路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可以等效为如图乙所示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9a97074fc?sp=1&amp;pid=788b70baa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072960"/>
              </a:xfrm>
              <a:prstGeom prst="rect">
                <a:avLst/>
              </a:prstGeom>
              <a:blipFill rotWithShape="1">
                <a:blip r:embed="rId1"/>
                <a:stretch>
                  <a:fillRect l="-5" r="-1011" b="-41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9a97074fc?iti=9&amp;pid=788b70baa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904" y="1674500"/>
            <a:ext cx="2304288" cy="208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4_BD#9a97074fc?iti=9&amp;pid=788b70baa&amp;color=0,0,0&amp;vtp=1"/>
          <p:cNvSpPr/>
          <p:nvPr/>
        </p:nvSpPr>
        <p:spPr>
          <a:xfrm>
            <a:off x="5880767" y="3886332"/>
            <a:ext cx="436562" cy="511175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31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P_4_BD#9a97074fc?pid=788b70baa&amp;color=0,0,0&amp;vtp=1&amp;bbb=1&amp;hb=1"/>
              <p:cNvSpPr/>
              <p:nvPr/>
            </p:nvSpPr>
            <p:spPr>
              <a:xfrm>
                <a:off x="612648" y="4405000"/>
                <a:ext cx="10963656" cy="18222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2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  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根据欧姆定律有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𝑈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，由以上两式得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2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，这就是电桥平衡的条件，由该平衡条件可求出被测电阻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3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P_4_BD#9a97074fc?pid=788b70baa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405000"/>
                <a:ext cx="10963656" cy="1822260"/>
              </a:xfrm>
              <a:prstGeom prst="rect">
                <a:avLst/>
              </a:prstGeom>
              <a:blipFill rotWithShape="1">
                <a:blip r:embed="rId3"/>
                <a:stretch>
                  <a:fillRect l="-5" r="2" b="-2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P_4_BD#9235e2645?sp=1&amp;pid=5df6661fd&amp;color=0,0,0&amp;vtp=1&amp;bt=1&amp;bbb=1&amp;hb=1"/>
              <p:cNvSpPr/>
              <p:nvPr/>
            </p:nvSpPr>
            <p:spPr>
              <a:xfrm>
                <a:off x="612648" y="468000"/>
                <a:ext cx="10963656" cy="14097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（2）如图乙所示，已知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，当两电表的满偏电压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≫</m:t>
                    </m:r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𝑈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b="0" i="0" kern="0" spc="-99900">
                  <a:solidFill>
                    <a:srgbClr val="FFFFFF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时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串联一定值电阻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后，同样可测得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sz="2800" b="0" i="1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lang="en-US" altLang="zh-CN" sz="2800" b="0" i="0" dirty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微软雅黑" panose="020B0503020204020204" pitchFamily="34" charset="-122"/>
                                    <a:cs typeface="Times New Roman" panose="02020603050405020304" pitchFamily="34" charset="-12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P_4_BD#9235e2645?sp=1&amp;pid=5df6661f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409700"/>
              </a:xfrm>
              <a:prstGeom prst="rect">
                <a:avLst/>
              </a:prstGeom>
              <a:blipFill rotWithShape="1">
                <a:blip r:embed="rId1"/>
                <a:stretch>
                  <a:fillRect l="-5" r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_4_BD#9235e2645?iti=2&amp;pid=5df6661fd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8616" y="1990539"/>
            <a:ext cx="2340864" cy="118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P_4_BD#9235e2645?iti=2&amp;pid=5df6661fd&amp;color=0,0,0&amp;vtp=1"/>
          <p:cNvSpPr/>
          <p:nvPr/>
        </p:nvSpPr>
        <p:spPr>
          <a:xfrm>
            <a:off x="5880767" y="3306259"/>
            <a:ext cx="436562" cy="99568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4_BD.59_1#c151c3979?htil=10&amp;pid=788b70baa&amp;color=0,0,0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3779" y="495433"/>
            <a:ext cx="2469187" cy="234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QO_4_BD.59_2#c151c3979?htil=10&amp;sp=1&amp;pid=788b70baa&amp;color=0,0,0&amp;vtp=1&amp;bt=1&amp;bbb=1&amp;hb=1&amp;hs=1"/>
              <p:cNvSpPr/>
              <p:nvPr/>
            </p:nvSpPr>
            <p:spPr>
              <a:xfrm>
                <a:off x="612648" y="468000"/>
                <a:ext cx="8357616" cy="2399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49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例6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某兴趣小组想要较精确地测量灵敏电流计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，实验室中可供利用的器材有：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待测灵敏电流计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灵敏电流计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O_4_BD.59_2#c151c3979?htil=10&amp;sp=1&amp;pid=788b70ba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8357616" cy="2399221"/>
              </a:xfrm>
              <a:prstGeom prst="rect">
                <a:avLst/>
              </a:prstGeom>
              <a:blipFill rotWithShape="1">
                <a:blip r:embed="rId2"/>
                <a:stretch>
                  <a:fillRect l="-6" r="-810" b="-2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O_4_BD.59_2#c151c3979?htil=10&amp;sp=1&amp;pid=788b70baa&amp;color=0,0,0&amp;vtp=1&amp;bt=1&amp;bbb=1&amp;hb=1&amp;hs=1"/>
              <p:cNvSpPr/>
              <p:nvPr/>
            </p:nvSpPr>
            <p:spPr>
              <a:xfrm>
                <a:off x="611994" y="2867221"/>
                <a:ext cx="10968012" cy="365106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400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定值电阻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最大阻值为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999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直流电源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：电压为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2800" dirty="0"/>
              </a:p>
              <a:p>
                <a:pPr latinLnBrk="1">
                  <a:lnSpc>
                    <a:spcPts val="47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开关一个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，导线若干。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4" name="QO_4_BD.59_2#c151c3979?htil=10&amp;sp=1&amp;pid=788b70baa&amp;color=0,0,0&amp;vtp=1&amp;bt=1&amp;bbb=1&amp;hb=1&amp;hs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994" y="2867221"/>
                <a:ext cx="10968012" cy="3651060"/>
              </a:xfrm>
              <a:prstGeom prst="rect">
                <a:avLst/>
              </a:prstGeom>
              <a:blipFill rotWithShape="1">
                <a:blip r:embed="rId3"/>
                <a:stretch>
                  <a:fillRect l="-4" t="-5" r="1" b="-1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9_3#c151c3979?pid=788b70baa&amp;color=0,0,0&amp;vtp=1&amp;bt=1&amp;bbb=1"/>
          <p:cNvSpPr/>
          <p:nvPr/>
        </p:nvSpPr>
        <p:spPr>
          <a:xfrm>
            <a:off x="612648" y="466344"/>
            <a:ext cx="10963656" cy="56813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该小组设计的实验电路图如图所示，连接好电路，并进行实验。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60_1#3b3005922?pid=c151c3979&amp;color=0,0,0&amp;vtp=1&amp;bbb=1&amp;hb=1"/>
              <p:cNvSpPr/>
              <p:nvPr/>
            </p:nvSpPr>
            <p:spPr>
              <a:xfrm>
                <a:off x="612648" y="1105725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实验时，先将滑动变阻器和电阻箱的阻值调至接近最大值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，闭合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开关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，再减小电阻箱的阻值时，发现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的示数也减小，则此时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点电势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点电势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选填“高”或“低”）。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3" name="QB_5_BD.60_1#3b3005922?pid=c151c397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105725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t="-10" r="-212" b="-37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61_1#3b3005922.blank?pid=c151c3979&amp;color=0,0,0&amp;vpa=17&amp;vtp=1"/>
          <p:cNvSpPr/>
          <p:nvPr/>
        </p:nvSpPr>
        <p:spPr>
          <a:xfrm>
            <a:off x="2245264" y="2349690"/>
            <a:ext cx="615950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</a:t>
            </a:r>
            <a:endParaRPr lang="en-US" altLang="zh-CN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S.62_1#3b3005922?pid=c151c3979&amp;color=0,0,0&amp;vtp=1&amp;bbb=1&amp;hb=1"/>
              <p:cNvSpPr/>
              <p:nvPr/>
            </p:nvSpPr>
            <p:spPr>
              <a:xfrm>
                <a:off x="612648" y="2955290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实验时，先将滑动变阻器和电阻箱的阻值调至接近最大值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，闭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合开关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，再减小电阻箱的阻值时，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点电势降低，发现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的示数也减小，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说明通过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的电流方向由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到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，则此时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𝑎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点电势比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𝑏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点电势高。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5" name="QB_5_AS.62_1#3b3005922?pid=c151c397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55290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r="-3455" b="-35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63_1#c1fdf18c0?pid=c151c3979&amp;color=0,0,0&amp;vtp=1&amp;bt=1&amp;bbb=1&amp;hb=1"/>
              <p:cNvSpPr/>
              <p:nvPr/>
            </p:nvSpPr>
            <p:spPr>
              <a:xfrm>
                <a:off x="612648" y="468000"/>
                <a:ext cx="10963656" cy="127882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的示数为0时，电阻箱的示数为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750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4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80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</m:oMath>
                </a14:m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63_1#c1fdf18c0?pid=c151c3979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78827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4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64_1#c1fdf18c0.blank?pid=c151c3979&amp;color=0,0,0&amp;vpa=18&amp;vtp=1&amp;bbb=1"/>
              <p:cNvSpPr/>
              <p:nvPr/>
            </p:nvSpPr>
            <p:spPr>
              <a:xfrm>
                <a:off x="4828730" y="1226063"/>
                <a:ext cx="116414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𝟓𝟎𝟎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𝟔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64_1#c1fdf18c0.blank?pid=c151c3979&amp;color=0,0,0&amp;vpa=18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8730" y="1226063"/>
                <a:ext cx="1164146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16" t="-127" r="33" b="-70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S.65_1#c1fdf18c0?pid=c151c3979&amp;color=0,0,0&amp;vtp=1&amp;bbb=1&amp;hb=1"/>
              <p:cNvSpPr/>
              <p:nvPr/>
            </p:nvSpPr>
            <p:spPr>
              <a:xfrm>
                <a:off x="612648" y="1759019"/>
                <a:ext cx="10963656" cy="15240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60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的示数为0时，电阻箱的示数为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750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g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，可得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6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的内阻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g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b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𝑅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400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600</m:t>
                        </m:r>
                      </m:den>
                    </m:f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×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750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500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6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QB_5_AS.65_1#c1fdf18c0?pid=c151c3979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759019"/>
                <a:ext cx="10963656" cy="1524000"/>
              </a:xfrm>
              <a:prstGeom prst="rect">
                <a:avLst/>
              </a:prstGeom>
              <a:blipFill rotWithShape="1">
                <a:blip r:embed="rId3"/>
                <a:stretch>
                  <a:fillRect l="-5" t="-5" r="-102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1#68da8ade0?sp=1&amp;pid=5df6661fd&amp;color=0,0,0&amp;vtp=1&amp;bt=1&amp;bbb=1&amp;hb=1"/>
              <p:cNvSpPr/>
              <p:nvPr/>
            </p:nvSpPr>
            <p:spPr>
              <a:xfrm>
                <a:off x="612648" y="468000"/>
                <a:ext cx="10963656" cy="51020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例1</a:t>
                </a:r>
                <a:r>
                  <a:rPr lang="en-US" altLang="zh-CN" sz="2800" b="1" i="0" dirty="0">
                    <a:solidFill>
                      <a:srgbClr val="00ADA3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（2024山东东营高二月考）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用以下器材测定一个待测电阻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（阻值约为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），实验室提供如下器材：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电池组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𝐸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输出电压恒为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，内阻约为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量程为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，内阻为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阻值范围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20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，允许通过最大电流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2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电阻箱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：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阻值范围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～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999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，允许通过最大电流</a:t>
                </a:r>
                <a14:m>
                  <m:oMath xmlns:m="http://schemas.openxmlformats.org/officeDocument/2006/math">
                    <m: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；</a:t>
                </a:r>
                <a:endParaRPr lang="en-US" altLang="zh-CN" sz="2800" dirty="0"/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开关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S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、导线若干。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4_BD.1_1#68da8ade0?sp=1&amp;pid=5df6661fd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1020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1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4_BD.1_2#68da8ade0?pid=5df6661fd&amp;color=0,0,0&amp;mp=1&amp;vtp=1&amp;bt=1&amp;bbb=1"/>
              <p:cNvSpPr/>
              <p:nvPr/>
            </p:nvSpPr>
            <p:spPr>
              <a:xfrm>
                <a:off x="612648" y="468000"/>
                <a:ext cx="10963656" cy="5681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要求实验中尽可能准确地测量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的阻值，请回答下列问题：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O_4_BD.1_2#68da8ade0?pid=5df6661fd&amp;color=0,0,0&amp;mp=1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8135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BD.2_1#0b5ecf218?pid=68da8ade0&amp;color=0,0,0&amp;vtp=1&amp;bbb=1&amp;hb=1"/>
              <p:cNvSpPr/>
              <p:nvPr/>
            </p:nvSpPr>
            <p:spPr>
              <a:xfrm>
                <a:off x="612648" y="1047374"/>
                <a:ext cx="10963656" cy="1863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（1）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为了测量待测电阻两端的电压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，可以将电流表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（填写器材代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号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）与电阻箱串联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，并将电阻箱阻值调到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，这样可以改装成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一个量程为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∼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的电压表。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3" name="QB_5_BD.2_1#0b5ecf218?pid=68da8ade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1047374"/>
                <a:ext cx="10963656" cy="1863535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-403" b="-35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QB_5_AN.3_1#0b5ecf218.blank?pid=68da8ade0&amp;color=0,0,0&amp;vpa=1&amp;vtp=1&amp;bbb=1"/>
              <p:cNvSpPr/>
              <p:nvPr/>
            </p:nvSpPr>
            <p:spPr>
              <a:xfrm>
                <a:off x="8675560" y="1144084"/>
                <a:ext cx="6029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𝐀</m:t>
                        </m:r>
                      </m:e>
                      <m:sub>
                        <m:r>
                          <a:rPr lang="en-US" altLang="zh-CN" sz="2800" b="1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34" charset="-122"/>
                            <a:cs typeface="Times New Roman" panose="02020603050405020304" pitchFamily="34" charset="-12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4" name="QB_5_AN.3_1#0b5ecf218.blank?pid=68da8ade0&amp;color=0,0,0&amp;vpa=1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5560" y="1144084"/>
                <a:ext cx="602996" cy="402844"/>
              </a:xfrm>
              <a:prstGeom prst="rect">
                <a:avLst/>
              </a:prstGeom>
              <a:blipFill rotWithShape="1">
                <a:blip r:embed="rId3"/>
                <a:stretch>
                  <a:fillRect l="-32" t="-111" r="95" b="-7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QB_5_AN.4_1#0b5ecf218.blank?pid=68da8ade0&amp;color=0,0,0&amp;vpa=2&amp;vtp=1&amp;bbb=1"/>
              <p:cNvSpPr/>
              <p:nvPr/>
            </p:nvSpPr>
            <p:spPr>
              <a:xfrm>
                <a:off x="7075360" y="1789498"/>
                <a:ext cx="1120775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𝟗</m:t>
                    </m:r>
                    <m:r>
                      <m:rPr>
                        <m:nor/>
                      </m:rPr>
                      <a:rPr lang="en-US" altLang="zh-CN" sz="2800" b="1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𝟎𝟎𝟎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5" name="QB_5_AN.4_1#0b5ecf218.blank?pid=68da8ade0&amp;color=0,0,0&amp;vpa=2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5360" y="1789498"/>
                <a:ext cx="1120775" cy="402844"/>
              </a:xfrm>
              <a:prstGeom prst="rect">
                <a:avLst/>
              </a:prstGeom>
              <a:blipFill rotWithShape="1">
                <a:blip r:embed="rId4"/>
                <a:stretch>
                  <a:fillRect l="-17" t="-17" r="17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QB_5_AS.5_1#0b5ecf218?pid=68da8ade0&amp;color=0,0,0&amp;vtp=1&amp;bbb=1&amp;hb=1"/>
              <p:cNvSpPr/>
              <p:nvPr/>
            </p:nvSpPr>
            <p:spPr>
              <a:xfrm>
                <a:off x="612648" y="2901574"/>
                <a:ext cx="10963656" cy="12954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把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串联起来充当电压表，若使电压表量程为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3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V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，则电阻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箱的阻值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300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−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9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000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QB_5_AS.5_1#0b5ecf218?pid=68da8ade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2901574"/>
                <a:ext cx="10963656" cy="1295400"/>
              </a:xfrm>
              <a:prstGeom prst="rect">
                <a:avLst/>
              </a:prstGeom>
              <a:blipFill rotWithShape="1">
                <a:blip r:embed="rId5"/>
                <a:stretch>
                  <a:fillRect l="-5" t="-20" r="-606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BD.6_1#245a8d5a9?sp=1&amp;pid=68da8ade0&amp;color=0,0,0&amp;vtp=1&amp;bt=1&amp;bbb=1"/>
              <p:cNvSpPr/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0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（2）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在虚线框中画出完整测量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阻值的电路图，并标明器材代号。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5_BD.6_1#245a8d5a9?sp=1&amp;pid=68da8ade0&amp;color=0,0,0&amp;vtp=1&amp;bt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56781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2" b="-11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BD.6_2#245a8d5a9?pid=68da8ade0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5464" y="1174374"/>
            <a:ext cx="2478024" cy="2249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5_AN.7_1#245a8d5a9?pid=68da8ade0&amp;color=0,0,0&amp;vtp=1&amp;bbb=1"/>
          <p:cNvSpPr/>
          <p:nvPr/>
        </p:nvSpPr>
        <p:spPr>
          <a:xfrm>
            <a:off x="612648" y="3561974"/>
            <a:ext cx="10963656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[答案]</a:t>
            </a:r>
            <a:r>
              <a:rPr lang="en-US" altLang="zh-CN" sz="28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FF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见解析图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5_AS.8_1#245a8d5a9?pid=68da8ade0&amp;color=0,0,0&amp;vtp=1&amp;bt=1&amp;bbb=1&amp;hb=1"/>
              <p:cNvSpPr/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滑动变阻器的阻值小于待测电阻的阻值，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应采用分压式接法，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000"/>
                  </a:lnSpc>
                </a:pP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应采用外接法，电路图如图所示。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5_AS.8_1#245a8d5a9?pid=68da8ade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215835"/>
              </a:xfrm>
              <a:prstGeom prst="rect">
                <a:avLst/>
              </a:prstGeom>
              <a:blipFill rotWithShape="1">
                <a:blip r:embed="rId1"/>
                <a:stretch>
                  <a:fillRect l="-5" r="2" b="-5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QO_5_AS.8_2#245a8d5a9?pid=68da8ade0&amp;color=0,0,0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1076" y="1921515"/>
            <a:ext cx="2514600" cy="2450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B_5_BD.9_1#d5847222c?sp=1&amp;pid=68da8ade0&amp;color=0,0,0&amp;vtp=1&amp;bt=1&amp;bbb=1&amp;hb=1"/>
              <p:cNvSpPr/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0" i="0" dirty="0">
                    <a:solidFill>
                      <a:srgbClr val="00ADA3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（3）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调节滑动变阻器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，两电表的示数如图所示，可读出电流表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示数是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，测得待测电阻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的阻</a:t>
                </a:r>
                <a:endParaRPr lang="en-US" altLang="zh-CN" sz="2800" b="0" i="0">
                  <a:solidFill>
                    <a:srgbClr val="00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0" i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值是</a:t>
                </a:r>
                <a:r>
                  <a:rPr lang="en-US" altLang="zh-CN" sz="2800" i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_____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00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000000"/>
                  </a:solidFill>
                </a:endParaRPr>
              </a:p>
            </p:txBody>
          </p:sp>
        </mc:Choice>
        <mc:Fallback>
          <p:sp>
            <p:nvSpPr>
              <p:cNvPr id="2" name="QB_5_BD.9_1#d5847222c?sp=1&amp;pid=68da8ade0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468000"/>
                <a:ext cx="10963656" cy="1849057"/>
              </a:xfrm>
              <a:prstGeom prst="rect">
                <a:avLst/>
              </a:prstGeom>
              <a:blipFill rotWithShape="1">
                <a:blip r:embed="rId1"/>
                <a:stretch>
                  <a:fillRect l="-5" r="-357" b="-3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QB_5_AN.10_1#d5847222c.blank?pid=68da8ade0&amp;color=0,0,0&amp;vpa=3&amp;vtp=1&amp;bbb=1"/>
              <p:cNvSpPr/>
              <p:nvPr/>
            </p:nvSpPr>
            <p:spPr>
              <a:xfrm>
                <a:off x="1754060" y="1210378"/>
                <a:ext cx="738696" cy="40284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ctr" latinLnBrk="1">
                  <a:lnSpc>
                    <a:spcPts val="34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𝟖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1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34" charset="-122"/>
                        <a:cs typeface="Times New Roman" panose="02020603050405020304" pitchFamily="34" charset="-120"/>
                      </a:rPr>
                      <m:t>𝟎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楷体" panose="02010609060101010101" pitchFamily="34" charset="-122"/>
                    <a:cs typeface="Times New Roman" panose="02020603050405020304" pitchFamily="34" charset="-120"/>
                  </a:rPr>
                  <a:t> </a:t>
                </a:r>
                <a:endParaRPr lang="en-US" altLang="zh-CN" sz="100" dirty="0"/>
              </a:p>
            </p:txBody>
          </p:sp>
        </mc:Choice>
        <mc:Fallback>
          <p:sp>
            <p:nvSpPr>
              <p:cNvPr id="3" name="QB_5_AN.10_1#d5847222c.blank?pid=68da8ade0&amp;color=0,0,0&amp;vpa=3&amp;vtp=1&amp;bb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060" y="1210378"/>
                <a:ext cx="738696" cy="402844"/>
              </a:xfrm>
              <a:prstGeom prst="rect">
                <a:avLst/>
              </a:prstGeom>
              <a:blipFill rotWithShape="1">
                <a:blip r:embed="rId2"/>
                <a:stretch>
                  <a:fillRect l="-26" t="-17" r="52" b="-7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QB_5_AN.11_1#d5847222c.blank?pid=68da8ade0&amp;color=0,0,0&amp;vpa=4&amp;vtp=1&amp;bbb=1"/>
          <p:cNvSpPr/>
          <p:nvPr/>
        </p:nvSpPr>
        <p:spPr>
          <a:xfrm>
            <a:off x="6335808" y="1085220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150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sp>
        <p:nvSpPr>
          <p:cNvPr id="5" name="QB_5_AN.12_1#d5847222c.blank?pid=68da8ade0&amp;color=0,0,0&amp;vpa=5&amp;vtp=1&amp;bbb=1"/>
          <p:cNvSpPr/>
          <p:nvPr/>
        </p:nvSpPr>
        <p:spPr>
          <a:xfrm>
            <a:off x="1334166" y="1711965"/>
            <a:ext cx="792163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191</a:t>
            </a:r>
            <a:endParaRPr lang="en-US" altLang="zh-CN" sz="2800" dirty="0">
              <a:solidFill>
                <a:srgbClr val="FF0000"/>
              </a:solidFill>
            </a:endParaRPr>
          </a:p>
        </p:txBody>
      </p:sp>
      <p:pic>
        <p:nvPicPr>
          <p:cNvPr id="6" name="QB_5_BD.13_2#d5847222c?htil=1&amp;pid=68da8ade0&amp;color=0,0,0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2448184"/>
            <a:ext cx="226771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7" name="QB_5_BD.13_3#d5847222c?htil=1&amp;pid=68da8ade0&amp;color=0,0,0&amp;vtp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2448184"/>
            <a:ext cx="2039112" cy="135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QB_5_AS.14_1#d5847222c?pid=68da8ade0&amp;color=0,0,0&amp;vtp=1&amp;bbb=1&amp;hb=1"/>
              <p:cNvSpPr/>
              <p:nvPr/>
            </p:nvSpPr>
            <p:spPr>
              <a:xfrm>
                <a:off x="612648" y="3934084"/>
                <a:ext cx="10963656" cy="13716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[解析]</a:t>
                </a:r>
                <a:r>
                  <a:rPr lang="en-US" altLang="zh-CN" sz="2800" b="1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由题图可知，电流表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的示数为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8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.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mA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，电流表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A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的示数是</a:t>
                </a:r>
                <a:endParaRPr lang="en-US" altLang="zh-CN" sz="2800" b="0" i="0">
                  <a:solidFill>
                    <a:srgbClr val="FF0000"/>
                  </a:solidFill>
                  <a:latin typeface="Times New Roman" panose="02020603050405020304" pitchFamily="34" charset="0"/>
                  <a:ea typeface="微软雅黑" panose="020B0503020204020204" pitchFamily="34" charset="-122"/>
                  <a:cs typeface="Times New Roman" panose="02020603050405020304" pitchFamily="34" charset="-120"/>
                </a:endParaRPr>
              </a:p>
              <a:p>
                <a:pPr latinLnBrk="1">
                  <a:lnSpc>
                    <a:spcPts val="5700"/>
                  </a:lnSpc>
                </a:pP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150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𝜇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A</m:t>
                    </m:r>
                  </m:oMath>
                </a14:m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，待测电阻阻值为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sSubPr>
                      <m:e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𝑅</m:t>
                        </m:r>
                      </m:e>
                      <m:sub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𝑥</m:t>
                        </m:r>
                      </m:sub>
                    </m:sSub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=</m:t>
                    </m:r>
                    <m:f>
                      <m:fPr>
                        <m:ctrlPr>
                          <a:rPr lang="en-US" altLang="zh-CN" sz="2800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</m:ctrlPr>
                      </m:fPr>
                      <m:num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150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d>
                          <m:d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d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Times New Roman" panose="02020603050405020304" pitchFamily="34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000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+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9</m:t>
                            </m:r>
                            <m:r>
                              <m:rPr>
                                <m:nor/>
                              </m:rP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Times New Roman" panose="02020603050405020304" pitchFamily="34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 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000</m:t>
                            </m:r>
                          </m:e>
                        </m:d>
                      </m:num>
                      <m:den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8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.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−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150</m:t>
                        </m:r>
                        <m:r>
                          <a:rPr lang="en-US" altLang="zh-CN" sz="2800" b="0" i="0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微软雅黑" panose="020B0503020204020204" pitchFamily="34" charset="-122"/>
                            <a:cs typeface="Times New Roman" panose="02020603050405020304" pitchFamily="34" charset="-12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800" b="0" i="1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</m:ctrlPr>
                          </m:sSupPr>
                          <m:e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−</m:t>
                            </m:r>
                            <m:r>
                              <a:rPr lang="en-US" altLang="zh-CN" sz="2800" b="0" i="0" dirty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微软雅黑" panose="020B0503020204020204" pitchFamily="34" charset="-122"/>
                                <a:cs typeface="Times New Roman" panose="02020603050405020304" pitchFamily="34" charset="-120"/>
                              </a:rPr>
                              <m:t>6</m:t>
                            </m:r>
                          </m:sup>
                        </m:sSup>
                      </m:den>
                    </m:f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≈</m:t>
                    </m:r>
                    <m: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191</m:t>
                    </m:r>
                    <m:r>
                      <m:rPr>
                        <m:nor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Times New Roman" panose="02020603050405020304" pitchFamily="34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2800" b="0" i="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  <a:cs typeface="Times New Roman" panose="02020603050405020304" pitchFamily="34" charset="-120"/>
                      </a:rPr>
                      <m:t>Ω</m:t>
                    </m:r>
                  </m:oMath>
                </a14:m>
                <a:r>
                  <a:rPr lang="en-US" altLang="zh-CN" sz="100" b="0" i="0" kern="0" spc="-99900" dirty="0">
                    <a:solidFill>
                      <a:srgbClr val="FFFFFF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34" charset="-120"/>
                  </a:rPr>
                  <a:t> </a:t>
                </a:r>
                <a:r>
                  <a:rPr lang="en-US" altLang="zh-CN" sz="2800" b="0" i="0" dirty="0">
                    <a:solidFill>
                      <a:srgbClr val="FF0000"/>
                    </a:solidFill>
                    <a:latin typeface="Times New Roman" panose="02020603050405020304" pitchFamily="34" charset="0"/>
                    <a:ea typeface="微软雅黑" panose="020B0503020204020204" pitchFamily="34" charset="-122"/>
                    <a:cs typeface="Times New Roman" panose="02020603050405020304" pitchFamily="34" charset="-120"/>
                  </a:rPr>
                  <a:t>。</a:t>
                </a:r>
                <a:endParaRPr lang="en-US" altLang="zh-CN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QB_5_AS.14_1#d5847222c?pid=68da8ade0&amp;color=0,0,0&amp;vtp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48" y="3934084"/>
                <a:ext cx="10963656" cy="1371600"/>
              </a:xfrm>
              <a:prstGeom prst="rect">
                <a:avLst/>
              </a:prstGeom>
              <a:blipFill rotWithShape="1">
                <a:blip r:embed="rId5"/>
                <a:stretch>
                  <a:fillRect l="-5" t="-19" r="2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8" grpId="0" animBg="1" build="p"/>
    </p:bldLst>
  </p:timing>
</p:sld>
</file>

<file path=ppt/tags/tag1.xml><?xml version="1.0" encoding="utf-8"?>
<p:tagLst xmlns:p="http://schemas.openxmlformats.org/presentationml/2006/main">
  <p:tag name="commondata" val="eyJoZGlkIjoiZTk0YTQzOGFjYmFhZTQ4MmU4ZWIxYThlMDg3MTZiOWEifQ=="/>
</p:tagLst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6594</Words>
  <Application>WPS 演示</Application>
  <PresentationFormat>宽屏</PresentationFormat>
  <Paragraphs>344</Paragraphs>
  <Slides>43</Slides>
  <Notes>43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微软雅黑</vt:lpstr>
      <vt:lpstr>Times New Roman</vt:lpstr>
      <vt:lpstr>宋体</vt:lpstr>
      <vt:lpstr>Cambria Math</vt:lpstr>
      <vt:lpstr>楷体</vt:lpstr>
      <vt:lpstr>Calibri</vt:lpstr>
      <vt:lpstr>Arial Unicode MS</vt:lpstr>
      <vt:lpstr>等线</vt:lpstr>
      <vt:lpstr>Calibri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</cp:revision>
  <dcterms:created xsi:type="dcterms:W3CDTF">2024-05-07T05:12:00Z</dcterms:created>
  <dcterms:modified xsi:type="dcterms:W3CDTF">2024-06-19T10:44:57Z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2A723D9ACAB44E7C95649CB02A0276BB_12</vt:lpwstr>
  </property>
  <property fmtid="{D5CDD505-2E9C-101B-9397-08002B2CF9AE}" pid="3" name="KSOProductBuildVer">
    <vt:lpwstr>2052-12.1.0.16929</vt:lpwstr>
  </property>
</Properties>
</file>